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3" r:id="rId4"/>
    <p:sldId id="289" r:id="rId5"/>
    <p:sldId id="293" r:id="rId6"/>
    <p:sldId id="294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2" r:id="rId15"/>
    <p:sldId id="281" r:id="rId16"/>
    <p:sldId id="272" r:id="rId17"/>
    <p:sldId id="277" r:id="rId18"/>
    <p:sldId id="278" r:id="rId19"/>
    <p:sldId id="276" r:id="rId20"/>
    <p:sldId id="279" r:id="rId21"/>
    <p:sldId id="275" r:id="rId22"/>
    <p:sldId id="280" r:id="rId23"/>
    <p:sldId id="269" r:id="rId24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epublika" panose="02000506040000020004" pitchFamily="2" charset="-18"/>
      <p:regular r:id="rId31"/>
      <p:bold r:id="rId32"/>
    </p:embeddedFont>
    <p:embeddedFont>
      <p:font typeface="Arial CE" panose="020B0604020202020204" pitchFamily="34" charset="0"/>
      <p:regular r:id="rId33"/>
      <p:bold r:id="rId34"/>
      <p:italic r:id="rId35"/>
      <p:boldItalic r:id="rId36"/>
    </p:embeddedFont>
    <p:embeddedFont>
      <p:font typeface="Arial Black" panose="020B0A04020102020204" pitchFamily="34" charset="0"/>
      <p:bold r:id="rId37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Srednji slog 3 – poudarek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4" autoAdjust="0"/>
    <p:restoredTop sz="95544" autoAdjust="0"/>
  </p:normalViewPr>
  <p:slideViewPr>
    <p:cSldViewPr snapToGrid="0" snapToObjects="1">
      <p:cViewPr>
        <p:scale>
          <a:sx n="100" d="100"/>
          <a:sy n="100" d="100"/>
        </p:scale>
        <p:origin x="-141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-218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ko.sigov.si\dfs\users\Ana.Pirc-Kovaci\Dokumenti\sluzbeno\kohezija\prezentacije\predstavitev%207_5_2013\ppt-7-5-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ko.sigov.si\dfs\users\Ana.Pirc-Kovaci\Dokumenti\sluzbeno\kohezija\prezentacije\predstavitev%207_5_2013\ppt-7-5-201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sebno\Documents\LEON%20DOKUMENTI%20&#381;IDAN\KOHEZIJA%202007-%202013\PREDSTAVITEV%20IZVAJANJA%20KOHEZIJA%207-13\&#352;TEVILO%20PROJEKTOV%20%20&#268;RPALI%20OPROPI%20%207-13-MAJ%202014-1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ko.sigov.si\dfs\users\Ana.Pirc-Kovaci\Dokumenti\sluzbeno\kohezija\prezentacije\predstavitev%207_5_2013\ppt-7-5-2014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sebno\Documents\LEON%20DOKUMENTI%20&#381;IDAN\KOHEZIJA%202007-%202013\PREDSTAVITEV%20IZVAJANJA%20KOHEZIJA%207-13\&#352;TEVILO%20PROJEKTOV%20%20&#268;RPALI%20OPROPI%20%207-13-MAJ%202014-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'ODLOCBE GRAF'!$B$7</c:f>
              <c:strCache>
                <c:ptCount val="1"/>
                <c:pt idx="0">
                  <c:v>redne</c:v>
                </c:pt>
              </c:strCache>
            </c:strRef>
          </c:tx>
          <c:invertIfNegative val="0"/>
          <c:cat>
            <c:numRef>
              <c:f>'ODLOCBE GRAF'!$C$6:$I$6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'ODLOCBE GRAF'!$C$7:$I$7</c:f>
              <c:numCache>
                <c:formatCode>General</c:formatCode>
                <c:ptCount val="7"/>
                <c:pt idx="0">
                  <c:v>1</c:v>
                </c:pt>
                <c:pt idx="1">
                  <c:v>9</c:v>
                </c:pt>
                <c:pt idx="2">
                  <c:v>3</c:v>
                </c:pt>
                <c:pt idx="3">
                  <c:v>6</c:v>
                </c:pt>
                <c:pt idx="4">
                  <c:v>6</c:v>
                </c:pt>
                <c:pt idx="5">
                  <c:v>9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'ODLOCBE GRAF'!$B$8</c:f>
              <c:strCache>
                <c:ptCount val="1"/>
                <c:pt idx="0">
                  <c:v>dodatne pravice porabe</c:v>
                </c:pt>
              </c:strCache>
            </c:strRef>
          </c:tx>
          <c:invertIfNegative val="0"/>
          <c:cat>
            <c:numRef>
              <c:f>'ODLOCBE GRAF'!$C$6:$I$6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'ODLOCBE GRAF'!$C$8:$I$8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12352"/>
        <c:axId val="47413888"/>
      </c:barChart>
      <c:catAx>
        <c:axId val="4741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47413888"/>
        <c:crosses val="autoZero"/>
        <c:auto val="1"/>
        <c:lblAlgn val="ctr"/>
        <c:lblOffset val="100"/>
        <c:noMultiLvlLbl val="0"/>
      </c:catAx>
      <c:valAx>
        <c:axId val="4741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47412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49810128191918"/>
          <c:y val="0.42591341612598521"/>
          <c:w val="0.24275231132283828"/>
          <c:h val="0.27108464051781539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'ODLOCBE GRAF'!$B$66</c:f>
              <c:strCache>
                <c:ptCount val="1"/>
                <c:pt idx="0">
                  <c:v>VREDNOST REDNO IZDANIH ODLOČB</c:v>
                </c:pt>
              </c:strCache>
            </c:strRef>
          </c:tx>
          <c:invertIfNegative val="0"/>
          <c:cat>
            <c:numRef>
              <c:f>'ODLOCBE GRAF'!$C$65:$I$65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'ODLOCBE GRAF'!$C$66:$I$66</c:f>
              <c:numCache>
                <c:formatCode>###,000</c:formatCode>
                <c:ptCount val="7"/>
                <c:pt idx="0" formatCode="General">
                  <c:v>15117451.140000001</c:v>
                </c:pt>
                <c:pt idx="1">
                  <c:v>107975197.06000002</c:v>
                </c:pt>
                <c:pt idx="2">
                  <c:v>208271843.66000003</c:v>
                </c:pt>
                <c:pt idx="3">
                  <c:v>302420593.77000004</c:v>
                </c:pt>
                <c:pt idx="4">
                  <c:v>403763324.62</c:v>
                </c:pt>
                <c:pt idx="5">
                  <c:v>533917569.95000005</c:v>
                </c:pt>
                <c:pt idx="6">
                  <c:v>584767398.75999999</c:v>
                </c:pt>
              </c:numCache>
            </c:numRef>
          </c:val>
        </c:ser>
        <c:ser>
          <c:idx val="1"/>
          <c:order val="1"/>
          <c:tx>
            <c:strRef>
              <c:f>'ODLOCBE GRAF'!$B$67</c:f>
              <c:strCache>
                <c:ptCount val="1"/>
                <c:pt idx="0">
                  <c:v>VREDNOST IZDANIH ODLOČB DODATNE PRAVICE PORABE</c:v>
                </c:pt>
              </c:strCache>
            </c:strRef>
          </c:tx>
          <c:invertIfNegative val="0"/>
          <c:cat>
            <c:numRef>
              <c:f>'ODLOCBE GRAF'!$C$65:$I$65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'ODLOCBE GRAF'!$C$67:$I$67</c:f>
              <c:numCache>
                <c:formatCode>###,000</c:formatCode>
                <c:ptCount val="7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182557759.43999997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56416"/>
        <c:axId val="47757952"/>
      </c:barChart>
      <c:catAx>
        <c:axId val="4775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47757952"/>
        <c:crosses val="autoZero"/>
        <c:auto val="1"/>
        <c:lblAlgn val="ctr"/>
        <c:lblOffset val="100"/>
        <c:noMultiLvlLbl val="0"/>
      </c:catAx>
      <c:valAx>
        <c:axId val="4775795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47756416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Vrednost podpisanih pogodb o sofinanciranju po letih v mio EUR</c:v>
          </c:tx>
          <c:invertIfNegative val="0"/>
          <c:cat>
            <c:numRef>
              <c:f>'SP PREGLED'!$A$81:$A$87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'SP PREGLED'!$F$81:$F$87</c:f>
              <c:numCache>
                <c:formatCode>#.##0</c:formatCode>
                <c:ptCount val="7"/>
                <c:pt idx="0">
                  <c:v>5.2415862799999999</c:v>
                </c:pt>
                <c:pt idx="1">
                  <c:v>38.946824149999998</c:v>
                </c:pt>
                <c:pt idx="2">
                  <c:v>22.66148604</c:v>
                </c:pt>
                <c:pt idx="3">
                  <c:v>47.436771299999997</c:v>
                </c:pt>
                <c:pt idx="4">
                  <c:v>49.036958540000001</c:v>
                </c:pt>
                <c:pt idx="5">
                  <c:v>286.73732081999998</c:v>
                </c:pt>
                <c:pt idx="6">
                  <c:v>121.7884114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494656"/>
        <c:axId val="93508736"/>
      </c:barChart>
      <c:catAx>
        <c:axId val="9349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508736"/>
        <c:crosses val="autoZero"/>
        <c:auto val="1"/>
        <c:lblAlgn val="ctr"/>
        <c:lblOffset val="100"/>
        <c:noMultiLvlLbl val="0"/>
      </c:catAx>
      <c:valAx>
        <c:axId val="93508736"/>
        <c:scaling>
          <c:orientation val="minMax"/>
        </c:scaling>
        <c:delete val="0"/>
        <c:axPos val="l"/>
        <c:majorGridlines/>
        <c:numFmt formatCode="#.##0" sourceLinked="1"/>
        <c:majorTickMark val="out"/>
        <c:minorTickMark val="none"/>
        <c:tickLblPos val="nextTo"/>
        <c:crossAx val="93494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31452356435146E-2"/>
          <c:y val="3.6692582712625946E-2"/>
          <c:w val="0.59236215158275374"/>
          <c:h val="0.88051451119016821"/>
        </c:manualLayout>
      </c:layout>
      <c:lineChart>
        <c:grouping val="standard"/>
        <c:varyColors val="0"/>
        <c:ser>
          <c:idx val="0"/>
          <c:order val="0"/>
          <c:tx>
            <c:v>Skupna vrednost podpisanih pogodb za okoljske projekte OP ROPI v mio EUR</c:v>
          </c:tx>
          <c:cat>
            <c:numRef>
              <c:f>'SP PREGLED'!$A$98:$A$104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'SP PREGLED'!$D$112:$D$118</c:f>
              <c:numCache>
                <c:formatCode>General</c:formatCode>
                <c:ptCount val="7"/>
                <c:pt idx="0">
                  <c:v>5.2415862799999999</c:v>
                </c:pt>
                <c:pt idx="1">
                  <c:v>44.188410429999998</c:v>
                </c:pt>
                <c:pt idx="2">
                  <c:v>66.849896470000004</c:v>
                </c:pt>
                <c:pt idx="3">
                  <c:v>134.18666777000001</c:v>
                </c:pt>
                <c:pt idx="4">
                  <c:v>214.42784531000001</c:v>
                </c:pt>
                <c:pt idx="5">
                  <c:v>514.06516612999997</c:v>
                </c:pt>
                <c:pt idx="6">
                  <c:v>635.85357753000005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50752"/>
        <c:axId val="39852288"/>
      </c:lineChart>
      <c:catAx>
        <c:axId val="3985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852288"/>
        <c:crosses val="autoZero"/>
        <c:auto val="1"/>
        <c:lblAlgn val="ctr"/>
        <c:lblOffset val="100"/>
        <c:noMultiLvlLbl val="0"/>
      </c:catAx>
      <c:valAx>
        <c:axId val="3985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850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95989990322724"/>
          <c:y val="4.0117517051125491E-2"/>
          <c:w val="0.66057434787378067"/>
          <c:h val="0.887428429657634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GRAF!$A$32</c:f>
              <c:strCache>
                <c:ptCount val="1"/>
                <c:pt idx="0">
                  <c:v>IZPLACILA EU del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5814640864079819E-3"/>
                  <c:y val="-1.4012366318353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8171732196453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303958900781475E-3"/>
                  <c:y val="-2.959699647110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991390456005496E-3"/>
                  <c:y val="-1.8184233826567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142196654584165E-3"/>
                  <c:y val="-1.556600027258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472804609011695E-3"/>
                  <c:y val="-2.067941211942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840189917847957E-2"/>
                  <c:y val="-2.439803425348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GRAF!$B$31:$H$31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GRAF!$B$32:$H$32</c:f>
              <c:numCache>
                <c:formatCode>#.##0</c:formatCode>
                <c:ptCount val="7"/>
                <c:pt idx="0">
                  <c:v>942836.16</c:v>
                </c:pt>
                <c:pt idx="1">
                  <c:v>17484373.27</c:v>
                </c:pt>
                <c:pt idx="2">
                  <c:v>26420333.170000002</c:v>
                </c:pt>
                <c:pt idx="3">
                  <c:v>17322143.359999999</c:v>
                </c:pt>
                <c:pt idx="4">
                  <c:v>40743665.700000003</c:v>
                </c:pt>
                <c:pt idx="5">
                  <c:v>77478117.269999996</c:v>
                </c:pt>
                <c:pt idx="6">
                  <c:v>26814363.98</c:v>
                </c:pt>
              </c:numCache>
            </c:numRef>
          </c:val>
        </c:ser>
        <c:ser>
          <c:idx val="1"/>
          <c:order val="1"/>
          <c:tx>
            <c:strRef>
              <c:f>GRAF!$A$33</c:f>
              <c:strCache>
                <c:ptCount val="1"/>
                <c:pt idx="0">
                  <c:v>IZPLACILA SLO del</c:v>
                </c:pt>
              </c:strCache>
            </c:strRef>
          </c:tx>
          <c:invertIfNegative val="0"/>
          <c:cat>
            <c:numRef>
              <c:f>GRAF!$B$31:$H$31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GRAF!$B$33:$H$33</c:f>
              <c:numCache>
                <c:formatCode>#.##0</c:formatCode>
                <c:ptCount val="7"/>
                <c:pt idx="0">
                  <c:v>0</c:v>
                </c:pt>
                <c:pt idx="1">
                  <c:v>3112589.95</c:v>
                </c:pt>
                <c:pt idx="2">
                  <c:v>11462636.07</c:v>
                </c:pt>
                <c:pt idx="3">
                  <c:v>8583609.8100000005</c:v>
                </c:pt>
                <c:pt idx="4">
                  <c:v>11505422.02</c:v>
                </c:pt>
                <c:pt idx="5">
                  <c:v>13725940.299999999</c:v>
                </c:pt>
                <c:pt idx="6">
                  <c:v>7914665.71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708416"/>
        <c:axId val="47984640"/>
        <c:axId val="0"/>
      </c:bar3DChart>
      <c:catAx>
        <c:axId val="4770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984640"/>
        <c:crosses val="autoZero"/>
        <c:auto val="1"/>
        <c:lblAlgn val="ctr"/>
        <c:lblOffset val="100"/>
        <c:noMultiLvlLbl val="0"/>
      </c:catAx>
      <c:valAx>
        <c:axId val="47984640"/>
        <c:scaling>
          <c:orientation val="minMax"/>
        </c:scaling>
        <c:delete val="0"/>
        <c:axPos val="l"/>
        <c:majorGridlines/>
        <c:numFmt formatCode="#.##0" sourceLinked="1"/>
        <c:majorTickMark val="out"/>
        <c:minorTickMark val="none"/>
        <c:tickLblPos val="nextTo"/>
        <c:crossAx val="47708416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78815082042346674"/>
          <c:y val="0.35877895390932546"/>
          <c:w val="0.19856014534924785"/>
          <c:h val="0.1306805313873863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IZPLAČIL</a:t>
            </a:r>
            <a:r>
              <a:rPr lang="sl-SI" dirty="0" smtClean="0"/>
              <a:t>A</a:t>
            </a:r>
            <a:r>
              <a:rPr lang="en-US" dirty="0" smtClean="0"/>
              <a:t> </a:t>
            </a:r>
            <a:r>
              <a:rPr lang="sl-SI" dirty="0" smtClean="0"/>
              <a:t>(EU</a:t>
            </a:r>
            <a:r>
              <a:rPr lang="sl-SI" baseline="0" dirty="0" smtClean="0"/>
              <a:t> del v </a:t>
            </a:r>
            <a:r>
              <a:rPr lang="en-US" dirty="0" smtClean="0"/>
              <a:t>EUR</a:t>
            </a:r>
            <a:r>
              <a:rPr lang="sl-SI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GRAF!$B$69</c:f>
              <c:strCache>
                <c:ptCount val="1"/>
                <c:pt idx="0">
                  <c:v>VREDNOST IZPLAČIL V EUR</c:v>
                </c:pt>
              </c:strCache>
            </c:strRef>
          </c:tx>
          <c:cat>
            <c:numRef>
              <c:f>GRAF!$C$68:$I$68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GRAF!$C$69:$I$69</c:f>
              <c:numCache>
                <c:formatCode>###,000</c:formatCode>
                <c:ptCount val="7"/>
                <c:pt idx="0">
                  <c:v>942836.16</c:v>
                </c:pt>
                <c:pt idx="1">
                  <c:v>18427209.43</c:v>
                </c:pt>
                <c:pt idx="2">
                  <c:v>44847542.600000001</c:v>
                </c:pt>
                <c:pt idx="3">
                  <c:v>62169685.960000001</c:v>
                </c:pt>
                <c:pt idx="4">
                  <c:v>102913351.66</c:v>
                </c:pt>
                <c:pt idx="5">
                  <c:v>180391468.93000001</c:v>
                </c:pt>
                <c:pt idx="6">
                  <c:v>207205832.91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34176"/>
        <c:axId val="48035712"/>
      </c:lineChart>
      <c:catAx>
        <c:axId val="4803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48035712"/>
        <c:crosses val="autoZero"/>
        <c:auto val="1"/>
        <c:lblAlgn val="ctr"/>
        <c:lblOffset val="100"/>
        <c:noMultiLvlLbl val="0"/>
      </c:catAx>
      <c:valAx>
        <c:axId val="48035712"/>
        <c:scaling>
          <c:orientation val="minMax"/>
        </c:scaling>
        <c:delete val="0"/>
        <c:axPos val="l"/>
        <c:majorGridlines/>
        <c:numFmt formatCode="#.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48034176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realizacija!$A$48</c:f>
              <c:strCache>
                <c:ptCount val="1"/>
                <c:pt idx="0">
                  <c:v>št. projektov z že izvedenimi izplačili iz proračuna RS</c:v>
                </c:pt>
              </c:strCache>
            </c:strRef>
          </c:tx>
          <c:invertIfNegative val="0"/>
          <c:cat>
            <c:numRef>
              <c:f>realizacija!$B$47:$H$47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realizacija!$B$48:$H$48</c:f>
              <c:numCache>
                <c:formatCode>General</c:formatCode>
                <c:ptCount val="7"/>
                <c:pt idx="0">
                  <c:v>3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27</c:v>
                </c:pt>
                <c:pt idx="5">
                  <c:v>39</c:v>
                </c:pt>
                <c:pt idx="6">
                  <c:v>41</c:v>
                </c:pt>
              </c:numCache>
            </c:numRef>
          </c:val>
        </c:ser>
        <c:ser>
          <c:idx val="1"/>
          <c:order val="1"/>
          <c:tx>
            <c:strRef>
              <c:f>realizacija!$A$49</c:f>
              <c:strCache>
                <c:ptCount val="1"/>
                <c:pt idx="0">
                  <c:v>št. projektov kjer bodo prva izplačila predidoma še do poletja (projekti se že izvajajo)</c:v>
                </c:pt>
              </c:strCache>
            </c:strRef>
          </c:tx>
          <c:invertIfNegative val="0"/>
          <c:cat>
            <c:numRef>
              <c:f>realizacija!$B$47:$H$47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realizacija!$B$49:$H$49</c:f>
              <c:numCache>
                <c:formatCode>General</c:formatCode>
                <c:ptCount val="7"/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194688"/>
        <c:axId val="48196224"/>
      </c:barChart>
      <c:catAx>
        <c:axId val="481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196224"/>
        <c:crosses val="autoZero"/>
        <c:auto val="1"/>
        <c:lblAlgn val="ctr"/>
        <c:lblOffset val="100"/>
        <c:noMultiLvlLbl val="0"/>
      </c:catAx>
      <c:valAx>
        <c:axId val="4819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194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 smtClean="0"/>
            </a:lvl1pPr>
          </a:lstStyle>
          <a:p>
            <a:pPr>
              <a:defRPr/>
            </a:pPr>
            <a:fld id="{1E6CB51C-379A-4B37-8E67-DA13E5180627}" type="datetimeFigureOut">
              <a:rPr lang="sl-SI"/>
              <a:pPr>
                <a:defRPr/>
              </a:pPr>
              <a:t>21.5.2014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DF4AA02-AF68-45E4-8DA7-24BCAFF11A7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8691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 smtClean="0"/>
            </a:lvl1pPr>
          </a:lstStyle>
          <a:p>
            <a:pPr>
              <a:defRPr/>
            </a:pPr>
            <a:fld id="{588AA627-CA1C-4BBD-8002-A8E245B8CBFD}" type="datetimeFigureOut">
              <a:rPr lang="sl-SI"/>
              <a:pPr>
                <a:defRPr/>
              </a:pPr>
              <a:t>21.5.2014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4FC7385F-E879-4E16-B0EF-0A44581D361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1735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/>
        </p:nvSpPr>
        <p:spPr>
          <a:xfrm>
            <a:off x="962025" y="708025"/>
            <a:ext cx="2584450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838"/>
              </a:lnSpc>
              <a:defRPr/>
            </a:pPr>
            <a:r>
              <a:rPr lang="en-US" sz="10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  <a:defRPr/>
            </a:pPr>
            <a:r>
              <a:rPr lang="en-US" sz="1000" b="1">
                <a:solidFill>
                  <a:schemeClr val="tx2"/>
                </a:solidFill>
                <a:latin typeface="Republika" pitchFamily="2" charset="-18"/>
              </a:rPr>
              <a:t>MINISTRSTVO ZA</a:t>
            </a:r>
            <a:r>
              <a:rPr lang="sl-SI" sz="1000" b="1">
                <a:solidFill>
                  <a:schemeClr val="tx2"/>
                </a:solidFill>
                <a:latin typeface="Republika" pitchFamily="2" charset="-18"/>
              </a:rPr>
              <a:t> KMETIJSTVO IN OKOLJE </a:t>
            </a:r>
            <a:endParaRPr lang="en-US" sz="10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l-SI"/>
              <a:t>IKoželj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C1DF-9286-467D-A710-2FC4AD61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l-SI"/>
              <a:t>IKoželj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7AB6-A312-4CE3-92B1-F0DA140F50B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IKoželj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1487-03A5-431B-ADC5-F923D712359F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IKoželj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4A2C-29C9-493E-8003-84B2D8B0AE2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IKoželj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4FD2-6AF4-4CF8-99C7-C905C705CBF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l-SI"/>
              <a:t>IKoželj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C1C5-EA8F-4DDE-A9AE-E3247C7AF0A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l-SI"/>
              <a:t>IKoželj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7143-C137-422D-A66E-5D33347714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l-SI"/>
              <a:t>IKoželj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CC54-F40C-45F4-8F00-36CE85431D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IKoželj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F5ED-D250-4BA0-A55B-B280E725959C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IKoželj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94CEE4-054B-4E00-A170-C18265658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/>
              <a:t>IKoželj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43456B-AF58-4C67-A6EC-53BE9AE7BD9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962025" y="708025"/>
            <a:ext cx="21621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pitchFamily="2" charset="-18"/>
              </a:rPr>
              <a:t>OKOLJE IN PROSTOR</a:t>
            </a:r>
            <a:endParaRPr lang="en-US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4104" name="Picture 9" descr="grb moder za 10 pt.wm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59" r:id="rId3"/>
    <p:sldLayoutId id="2147483658" r:id="rId4"/>
    <p:sldLayoutId id="2147483663" r:id="rId5"/>
    <p:sldLayoutId id="2147483664" r:id="rId6"/>
    <p:sldLayoutId id="2147483665" r:id="rId7"/>
    <p:sldLayoutId id="2147483657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eu-skladi.si/razpis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g"/><Relationship Id="rId7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skladi.si/razpi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313365"/>
            <a:ext cx="8385175" cy="234813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sl-SI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Izvajanje OP ROPI 2007 – 2013 na področju okolja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sl-SI" sz="1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sl-SI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4. in 5. razvojna prioriteta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sl-SI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4., 5.1, 5.2, 5.3 prednostna usmeritev</a:t>
            </a:r>
            <a:endParaRPr lang="sl-SI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sl-SI" sz="1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sl-SI" sz="1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sl-SI" sz="1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sl-SI" sz="1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sl-SI" sz="1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sl-SI" sz="1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655608" y="5991225"/>
            <a:ext cx="7872442" cy="365125"/>
          </a:xfrm>
        </p:spPr>
        <p:txBody>
          <a:bodyPr/>
          <a:lstStyle/>
          <a:p>
            <a:pPr algn="l">
              <a:defRPr/>
            </a:pPr>
            <a:r>
              <a:rPr lang="sl-SI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Otočec, 21. maj 2014</a:t>
            </a:r>
            <a:endParaRPr lang="sl-SI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4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avokotnik 1"/>
          <p:cNvSpPr/>
          <p:nvPr/>
        </p:nvSpPr>
        <p:spPr>
          <a:xfrm>
            <a:off x="2286000" y="5149873"/>
            <a:ext cx="4572000" cy="61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sl-SI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Leon </a:t>
            </a: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</a:t>
            </a:r>
            <a:r>
              <a:rPr lang="sl-SI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ehin, Blaž </a:t>
            </a: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Mozetič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sl-SI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Ministrstvo za kmetijstvo in okolje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9147" y="1586973"/>
            <a:ext cx="8385175" cy="95620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sl-SI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Nadzorni odbor OP ROPI 2007 – 2013</a:t>
            </a:r>
            <a:endParaRPr lang="sl-SI" sz="1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sl-SI" sz="1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sl-SI" sz="1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sl-SI" sz="1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7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613858" y="5762702"/>
            <a:ext cx="1487279" cy="10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8"/>
          <p:cNvSpPr txBox="1">
            <a:spLocks/>
          </p:cNvSpPr>
          <p:nvPr/>
        </p:nvSpPr>
        <p:spPr bwMode="auto">
          <a:xfrm>
            <a:off x="457200" y="4046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Črpanje </a:t>
            </a:r>
          </a:p>
          <a:p>
            <a:pPr algn="ctr">
              <a:defRPr/>
            </a:pPr>
            <a:r>
              <a:rPr lang="sl-SI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– izvedena izplačila iz proračuna RS </a:t>
            </a:r>
            <a:r>
              <a:rPr lang="sl-SI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-1</a:t>
            </a:r>
          </a:p>
        </p:txBody>
      </p:sp>
      <p:pic>
        <p:nvPicPr>
          <p:cNvPr id="8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524328" y="5699443"/>
            <a:ext cx="1576810" cy="111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703204"/>
              </p:ext>
            </p:extLst>
          </p:nvPr>
        </p:nvGraphicFramePr>
        <p:xfrm>
          <a:off x="611560" y="5699021"/>
          <a:ext cx="6696744" cy="1049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1851"/>
                <a:gridCol w="792849"/>
                <a:gridCol w="835323"/>
                <a:gridCol w="792849"/>
                <a:gridCol w="849482"/>
                <a:gridCol w="778691"/>
                <a:gridCol w="778691"/>
                <a:gridCol w="807008"/>
              </a:tblGrid>
              <a:tr h="34974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2008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2009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2010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2011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2012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kern="1200" cap="all" baseline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2013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kern="1200" cap="all" baseline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2014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974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IZPLACILA </a:t>
                      </a:r>
                      <a:r>
                        <a:rPr lang="sl-SI" sz="1000" b="1" kern="1200" cap="all" baseline="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EU del</a:t>
                      </a:r>
                      <a:endParaRPr lang="sl-SI" sz="1000" b="1" kern="1200" cap="all" baseline="0" dirty="0">
                        <a:solidFill>
                          <a:srgbClr val="0000FF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942.836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17.484.373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26.420.333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17.322.143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40.743.666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77.478.117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26.814.364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974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IZPLACILA </a:t>
                      </a:r>
                      <a:r>
                        <a:rPr lang="sl-SI" sz="1000" b="1" kern="1200" cap="all" baseline="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SLO del</a:t>
                      </a:r>
                      <a:endParaRPr lang="sl-SI" sz="1000" b="1" kern="1200" cap="all" baseline="0" dirty="0">
                        <a:solidFill>
                          <a:srgbClr val="0000FF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kern="1200" cap="all" baseline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3.112.590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11.462.636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8.583.610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11.505.422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13.725.940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7.914.666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743342"/>
              </p:ext>
            </p:extLst>
          </p:nvPr>
        </p:nvGraphicFramePr>
        <p:xfrm>
          <a:off x="971600" y="1586464"/>
          <a:ext cx="6552728" cy="407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24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452320" y="5648565"/>
            <a:ext cx="1648818" cy="11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284242"/>
              </p:ext>
            </p:extLst>
          </p:nvPr>
        </p:nvGraphicFramePr>
        <p:xfrm>
          <a:off x="1115616" y="1700808"/>
          <a:ext cx="62464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18665"/>
              </p:ext>
            </p:extLst>
          </p:nvPr>
        </p:nvGraphicFramePr>
        <p:xfrm>
          <a:off x="333375" y="5850057"/>
          <a:ext cx="7013377" cy="809625"/>
        </p:xfrm>
        <a:graphic>
          <a:graphicData uri="http://schemas.openxmlformats.org/drawingml/2006/table">
            <a:tbl>
              <a:tblPr/>
              <a:tblGrid>
                <a:gridCol w="857250"/>
                <a:gridCol w="709985"/>
                <a:gridCol w="891365"/>
                <a:gridCol w="930546"/>
                <a:gridCol w="861979"/>
                <a:gridCol w="940341"/>
                <a:gridCol w="930546"/>
                <a:gridCol w="89136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VREDNOST IZPLAČIL EU DEL - v EUR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942.836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18.427.209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44.847.543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62.169.686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102.913.352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180.391.469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207.205.833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9" name="Naslov 8"/>
          <p:cNvSpPr txBox="1">
            <a:spLocks/>
          </p:cNvSpPr>
          <p:nvPr/>
        </p:nvSpPr>
        <p:spPr bwMode="auto">
          <a:xfrm>
            <a:off x="457200" y="4046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Črpanje </a:t>
            </a:r>
          </a:p>
          <a:p>
            <a:pPr algn="ctr">
              <a:defRPr/>
            </a:pPr>
            <a:r>
              <a:rPr lang="sl-SI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– izvedena izplačila iz proračuna RS </a:t>
            </a:r>
            <a:r>
              <a:rPr lang="sl-SI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41453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164388" y="5445125"/>
            <a:ext cx="19367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293731"/>
              </p:ext>
            </p:extLst>
          </p:nvPr>
        </p:nvGraphicFramePr>
        <p:xfrm>
          <a:off x="611560" y="6129337"/>
          <a:ext cx="6336805" cy="689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9493"/>
                <a:gridCol w="617700"/>
                <a:gridCol w="626920"/>
                <a:gridCol w="639212"/>
                <a:gridCol w="639212"/>
                <a:gridCol w="688382"/>
                <a:gridCol w="728333"/>
                <a:gridCol w="737553"/>
              </a:tblGrid>
              <a:tr h="15494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2008</a:t>
                      </a:r>
                      <a:endParaRPr lang="sl-SI" sz="10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2009</a:t>
                      </a:r>
                      <a:endParaRPr lang="sl-SI" sz="10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2010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2011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2012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2013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2014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2569"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št. projektov z že izvedenimi izplačili iz proračuna RS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sl-SI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sl-SI" sz="12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FF"/>
                          </a:solidFill>
                          <a:effectLst/>
                        </a:rPr>
                        <a:t>12</a:t>
                      </a:r>
                      <a:endParaRPr lang="sl-SI" sz="1200" b="1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endParaRPr lang="sl-SI" sz="1200" b="1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27</a:t>
                      </a:r>
                      <a:endParaRPr lang="sl-SI" sz="12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39</a:t>
                      </a:r>
                      <a:endParaRPr lang="sl-SI" sz="12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41</a:t>
                      </a:r>
                      <a:endParaRPr lang="sl-SI" sz="12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523565"/>
              </p:ext>
            </p:extLst>
          </p:nvPr>
        </p:nvGraphicFramePr>
        <p:xfrm>
          <a:off x="1187624" y="1448817"/>
          <a:ext cx="61206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Naslov 8"/>
          <p:cNvSpPr txBox="1">
            <a:spLocks/>
          </p:cNvSpPr>
          <p:nvPr/>
        </p:nvSpPr>
        <p:spPr bwMode="auto">
          <a:xfrm>
            <a:off x="457200" y="4046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Črpanje </a:t>
            </a:r>
          </a:p>
          <a:p>
            <a:pPr algn="ctr">
              <a:defRPr/>
            </a:pPr>
            <a:r>
              <a:rPr lang="sl-SI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– izvedena izplačila iz proračuna RS </a:t>
            </a:r>
            <a:r>
              <a:rPr lang="sl-SI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-3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885988" y="2070720"/>
            <a:ext cx="2687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cap="all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Število </a:t>
            </a:r>
            <a:r>
              <a:rPr lang="sl-SI" sz="1400" b="1" cap="all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projektov z izplačili</a:t>
            </a:r>
            <a:endParaRPr lang="sl-SI" sz="1400" b="1" cap="all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99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836613"/>
            <a:ext cx="9144000" cy="5540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3600" b="1" dirty="0" smtClean="0">
                <a:solidFill>
                  <a:srgbClr val="0000FF"/>
                </a:solidFill>
                <a:latin typeface="Calibri" pitchFamily="34" charset="0"/>
              </a:rPr>
              <a:t>SPLOŠNI PREGLED STANJA</a:t>
            </a:r>
            <a:endParaRPr lang="sl-SI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62075"/>
            <a:ext cx="9144000" cy="3714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2400" b="1" dirty="0" smtClean="0">
                <a:solidFill>
                  <a:srgbClr val="0000FF"/>
                </a:solidFill>
                <a:latin typeface="Calibri" pitchFamily="34" charset="0"/>
              </a:rPr>
              <a:t>4. in 5. razvojna prioriteta</a:t>
            </a:r>
            <a:endParaRPr lang="sl-SI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8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613858" y="5762702"/>
            <a:ext cx="1487279" cy="10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209704"/>
              </p:ext>
            </p:extLst>
          </p:nvPr>
        </p:nvGraphicFramePr>
        <p:xfrm>
          <a:off x="76199" y="2895600"/>
          <a:ext cx="8936248" cy="2548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274"/>
                <a:gridCol w="523875"/>
                <a:gridCol w="1114425"/>
                <a:gridCol w="590550"/>
                <a:gridCol w="942975"/>
                <a:gridCol w="838200"/>
                <a:gridCol w="1162050"/>
                <a:gridCol w="1123950"/>
                <a:gridCol w="847725"/>
                <a:gridCol w="696224"/>
              </a:tblGrid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OP ROPI </a:t>
                      </a:r>
                      <a:endParaRPr lang="sl-SI" sz="1100" b="1" i="0" u="none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nl-NL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nl-NL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. in 5. RP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RE / OC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RAZPOLOŽLJIVE PRAVICE PORABE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ŠTEVILO ODLOČB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SKUPNA VREDNOST PROJEKTOV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delež EU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ODSTOTEK  DODELJENIH PRAVIC PORABE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SKLENJENE POGODBE O SOFINANCIRANJU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ČRPANJE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ČRPANJE V %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 = 6 / 3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10 = 9 / 3</a:t>
                      </a: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6014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RE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548.491.592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1.013.903.390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584.767.399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489.804.717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195.924.890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35,72%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6014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OC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309.130.205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182.557.759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146.048.861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11.280.943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838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SKUPAJ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548.491.592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1.323.033.595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767.325.158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139,90%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635.853.579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207.205.833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37,78%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4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8"/>
          <p:cNvSpPr txBox="1">
            <a:spLocks/>
          </p:cNvSpPr>
          <p:nvPr/>
        </p:nvSpPr>
        <p:spPr>
          <a:xfrm>
            <a:off x="457200" y="2646380"/>
            <a:ext cx="8229600" cy="150652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dirty="0" smtClean="0">
                <a:solidFill>
                  <a:srgbClr val="0000FF"/>
                </a:solidFill>
                <a:latin typeface="+mj-lt"/>
              </a:rPr>
              <a:t>PREGLED IZVAJANJA PROJEKTOV PO PREDNOSTNIH USMERITVAH</a:t>
            </a:r>
          </a:p>
        </p:txBody>
      </p:sp>
      <p:pic>
        <p:nvPicPr>
          <p:cNvPr id="5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8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836613"/>
            <a:ext cx="9144000" cy="5540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3600" b="1" dirty="0" smtClean="0">
                <a:solidFill>
                  <a:srgbClr val="0000FF"/>
                </a:solidFill>
                <a:latin typeface="Calibri" pitchFamily="34" charset="0"/>
              </a:rPr>
              <a:t>4. Ravnanje s komunalnimi odpadki</a:t>
            </a:r>
            <a:endParaRPr lang="sl-SI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62075"/>
            <a:ext cx="9144000" cy="3714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2400" b="1" dirty="0" smtClean="0">
                <a:solidFill>
                  <a:srgbClr val="0000FF"/>
                </a:solidFill>
                <a:latin typeface="Calibri" pitchFamily="34" charset="0"/>
              </a:rPr>
              <a:t>Vsi projekti</a:t>
            </a:r>
            <a:endParaRPr lang="sl-SI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57200" y="1847851"/>
            <a:ext cx="8050213" cy="29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/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Stanje prednostne usmeritve: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7 izdanih odločb (RE); podpisane vse pogodbe o sofinanciranju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1 projekt (CERO Nova Gorica; 24,7 mio € EU del); upravičenci odstopili od izvedbe projekta</a:t>
            </a: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Problemi s pridobivanjem OVD</a:t>
            </a:r>
          </a:p>
          <a:p>
            <a:pPr eaLnBrk="0" hangingPunct="0"/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En velik projekt (CERO Ljubljana) 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8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88998"/>
              </p:ext>
            </p:extLst>
          </p:nvPr>
        </p:nvGraphicFramePr>
        <p:xfrm>
          <a:off x="76200" y="4895850"/>
          <a:ext cx="8936248" cy="1633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767"/>
                <a:gridCol w="542056"/>
                <a:gridCol w="961381"/>
                <a:gridCol w="675013"/>
                <a:gridCol w="974167"/>
                <a:gridCol w="838652"/>
                <a:gridCol w="1075689"/>
                <a:gridCol w="942975"/>
                <a:gridCol w="755535"/>
                <a:gridCol w="675013"/>
              </a:tblGrid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PREDNOSTNA USMERITEV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RE / OC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RAZPOLOŽLJIVE PRAVICE PORABE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ŠTEVILO ODLOČB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SKUPNA VREDNOST PROJEKTOV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delež EU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ODSTOTEK  DODELJENIH PRAVIC PORABE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SKLENJENE POGODBE O SOFINANCIRANJU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ČRPANJE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ČRPANJE V %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6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7 = 6 / 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10 = 9 / 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6014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RAVNANJE S KOMUNALNIMI ODPADKI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RE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155.568.426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63631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7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300.960.758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63631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161.673.268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63631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103,92%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130.891.159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63631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41.221.747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63631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26,50%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836613"/>
            <a:ext cx="9144000" cy="5540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3600" b="1" dirty="0" smtClean="0">
                <a:solidFill>
                  <a:srgbClr val="0000FF"/>
                </a:solidFill>
                <a:latin typeface="Calibri" pitchFamily="34" charset="0"/>
              </a:rPr>
              <a:t>4. Ravnanje s komunalnimi odpadki</a:t>
            </a:r>
            <a:endParaRPr lang="sl-SI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62075"/>
            <a:ext cx="9144000" cy="3714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2400" b="1" dirty="0" smtClean="0">
                <a:solidFill>
                  <a:srgbClr val="0000FF"/>
                </a:solidFill>
                <a:latin typeface="Calibri" pitchFamily="34" charset="0"/>
              </a:rPr>
              <a:t>CERO Ljubljana</a:t>
            </a:r>
            <a:endParaRPr lang="sl-SI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57199" y="2114551"/>
            <a:ext cx="8050213" cy="374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/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Stanje projekta: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izvajalska pogodba in pogodba o sofinanciranju podpisani</a:t>
            </a:r>
          </a:p>
          <a:p>
            <a:pPr eaLnBrk="0" hangingPunct="0"/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Problemi: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ridobitev gradbenega dovoljenja za MBO, konec maja 2014 (OVD pridobljeno)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zaključek poskusnega obratovanja v letu 2016, potrdilo o izvedbi projekta 09/2017</a:t>
            </a:r>
            <a:endParaRPr lang="en-GB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8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86957"/>
              </p:ext>
            </p:extLst>
          </p:nvPr>
        </p:nvGraphicFramePr>
        <p:xfrm>
          <a:off x="352425" y="5086351"/>
          <a:ext cx="8591549" cy="1666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4951"/>
                <a:gridCol w="734778"/>
                <a:gridCol w="1194015"/>
                <a:gridCol w="1090687"/>
                <a:gridCol w="1745098"/>
                <a:gridCol w="1592020"/>
              </a:tblGrid>
              <a:tr h="760721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Operacija / projekt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Datum odločbe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Skupna vrednost projekta   </a:t>
                      </a:r>
                      <a:r>
                        <a:rPr lang="sv-SE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sv-SE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(v EUR)</a:t>
                      </a:r>
                      <a:endParaRPr lang="sv-SE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Delež EU   v odločbi                            (v EUR)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Skupna izplačila od 2007 do 30.4.2014 delež EU (v EUR)</a:t>
                      </a:r>
                      <a:endParaRPr lang="pl-PL" sz="11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%    realizacije             (izplačila/ delež EU v odločbi )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3741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6=5/4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824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Nadgradnja regionalnega centra za ravnanje z odpadki v Ljubljani</a:t>
                      </a:r>
                      <a:endParaRPr lang="pl-PL" sz="1100" b="1" i="0" u="none" strike="noStrike" dirty="0">
                        <a:solidFill>
                          <a:srgbClr val="0000FF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8.4.2009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143.921.874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77.571.941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12.150.011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15,7%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4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836613"/>
            <a:ext cx="9144000" cy="5540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3600" b="1" dirty="0" smtClean="0">
                <a:solidFill>
                  <a:srgbClr val="0000FF"/>
                </a:solidFill>
                <a:latin typeface="Calibri" pitchFamily="34" charset="0"/>
              </a:rPr>
              <a:t>5.1 Odvajanje in čiščenje odpadne vode</a:t>
            </a:r>
            <a:endParaRPr lang="sl-SI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62074"/>
            <a:ext cx="9144000" cy="3714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2400" b="1" dirty="0" smtClean="0">
                <a:solidFill>
                  <a:srgbClr val="0000FF"/>
                </a:solidFill>
                <a:latin typeface="Calibri" pitchFamily="34" charset="0"/>
              </a:rPr>
              <a:t>Vsi projekti</a:t>
            </a:r>
            <a:endParaRPr lang="sl-SI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57199" y="2114551"/>
            <a:ext cx="8296276" cy="374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/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Stanje prednostne usmeritve: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24 izdanih odločb (RE + OC)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>
                <a:solidFill>
                  <a:srgbClr val="0000FF"/>
                </a:solidFill>
                <a:latin typeface="Calibri" pitchFamily="34" charset="0"/>
              </a:rPr>
              <a:t>Odločbe OC izdane v letu </a:t>
            </a: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2013</a:t>
            </a:r>
          </a:p>
          <a:p>
            <a:pPr marL="342900" indent="-342900" eaLnBrk="0" hangingPunct="0">
              <a:buFontTx/>
              <a:buChar char="-"/>
            </a:pPr>
            <a:r>
              <a:rPr lang="sl-SI" sz="2400" dirty="0">
                <a:solidFill>
                  <a:srgbClr val="0000FF"/>
                </a:solidFill>
                <a:latin typeface="Calibri" pitchFamily="34" charset="0"/>
              </a:rPr>
              <a:t>Na </a:t>
            </a: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1 projektu </a:t>
            </a:r>
            <a:r>
              <a:rPr lang="sl-SI" sz="2400" dirty="0">
                <a:solidFill>
                  <a:srgbClr val="0000FF"/>
                </a:solidFill>
                <a:latin typeface="Calibri" pitchFamily="34" charset="0"/>
              </a:rPr>
              <a:t>še niso podpisane vse pogodbe o sofinanciranju za gradnjo</a:t>
            </a: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Gradbena dela se izvajajo na vseh projektih</a:t>
            </a:r>
          </a:p>
          <a:p>
            <a:pPr eaLnBrk="0" hangingPunct="0"/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endParaRPr lang="sl-SI" sz="24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8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57772"/>
              </p:ext>
            </p:extLst>
          </p:nvPr>
        </p:nvGraphicFramePr>
        <p:xfrm>
          <a:off x="103876" y="4347936"/>
          <a:ext cx="8936248" cy="2476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767"/>
                <a:gridCol w="542056"/>
                <a:gridCol w="961381"/>
                <a:gridCol w="675013"/>
                <a:gridCol w="974167"/>
                <a:gridCol w="838652"/>
                <a:gridCol w="1075689"/>
                <a:gridCol w="942975"/>
                <a:gridCol w="755535"/>
                <a:gridCol w="675013"/>
              </a:tblGrid>
              <a:tr h="72888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PREDNOSTNA USMERITEV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RE / OC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RAZPOLOŽLJIVE PRAVICE PORABE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ŠTEVILO ODLOČB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SKUPNA VREDNOST PROJEKTOV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delež EU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ODSTOTEK  DODELJENIH PRAVIC PORABE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SKLENJENE POGODBE O SOFINANCIRANJU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ČRPANJE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ČRPANJE V %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6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7 = 6 / 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10 = 9 / 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6014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ODVAJANJE IN ČIŠČENJE KOMUNALNIH ODPADNIH VODA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RE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183.282.780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400.930.919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225.529.880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123,05%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206.615.001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83.545.331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45,58%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6014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ODVAJANJE IN ČIŠČENJE KOMUNALNIH ODPADNIH VODA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OC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121.987.897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72.816.155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67.445.217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3.284.102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838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SKUPAJ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183.282.780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522.918.816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298.346.035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162,78%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274.060.218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86.829.432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47,37%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0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836613"/>
            <a:ext cx="9144000" cy="5540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3600" b="1" dirty="0" smtClean="0">
                <a:solidFill>
                  <a:srgbClr val="0000FF"/>
                </a:solidFill>
                <a:latin typeface="Calibri" pitchFamily="34" charset="0"/>
              </a:rPr>
              <a:t>5.2 Oskrba s pitno vodo</a:t>
            </a:r>
            <a:endParaRPr lang="sl-SI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62075"/>
            <a:ext cx="9144000" cy="3714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2400" b="1" dirty="0" smtClean="0">
                <a:solidFill>
                  <a:srgbClr val="0000FF"/>
                </a:solidFill>
                <a:latin typeface="Calibri" pitchFamily="34" charset="0"/>
              </a:rPr>
              <a:t>Vsi projekti</a:t>
            </a:r>
            <a:endParaRPr lang="sl-SI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8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57200" y="1905001"/>
            <a:ext cx="8372475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/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Stanje prednostne usmeritve: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16 izdanih odločb (RE + OC)</a:t>
            </a:r>
          </a:p>
          <a:p>
            <a:pPr marL="342900" indent="-342900" eaLnBrk="0" hangingPunct="0">
              <a:buFontTx/>
              <a:buChar char="-"/>
            </a:pPr>
            <a:r>
              <a:rPr lang="sl-SI" sz="2400" dirty="0">
                <a:solidFill>
                  <a:srgbClr val="0000FF"/>
                </a:solidFill>
                <a:latin typeface="Calibri" pitchFamily="34" charset="0"/>
              </a:rPr>
              <a:t>Odločbe OC izdane v letu </a:t>
            </a: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2013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Na 3 projektih še niso podpisane vse pogodbe o sofinanciranju za gradnjo</a:t>
            </a: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Gradbena dela se izvajajo na vseh projektih</a:t>
            </a: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2 „velika“ projekta (Pomurje – sistem B, Šaleška dolina)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751610"/>
              </p:ext>
            </p:extLst>
          </p:nvPr>
        </p:nvGraphicFramePr>
        <p:xfrm>
          <a:off x="103876" y="4614636"/>
          <a:ext cx="8936248" cy="214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767"/>
                <a:gridCol w="542056"/>
                <a:gridCol w="961381"/>
                <a:gridCol w="675013"/>
                <a:gridCol w="974167"/>
                <a:gridCol w="838652"/>
                <a:gridCol w="1075689"/>
                <a:gridCol w="942975"/>
                <a:gridCol w="755535"/>
                <a:gridCol w="675013"/>
              </a:tblGrid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PREDNOSTNA USMERITEV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RE / OC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RAZPOLOŽLJIVE PRAVICE PORABE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ŠTEVILO ODLOČB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SKUPNA VREDNOST PROJEKTOV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delež EU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ODSTOTEK  DODELJENIH PRAVIC PORABE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SKLENJENE POGODBE O SOFINANCIRANJU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ČRPANJE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ČRPANJE V %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6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7 = 6 / 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10 = 9 / 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3614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OSKRBA S PITNO VODO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RE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135.407.344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233.514.807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131.521.225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97,13%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101.552.990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42.459.487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31,36%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OSKRBA S PITNO VODO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OC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148.771.074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87.907.419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65.344.992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7.495.817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838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SKUPAJ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135.407.344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382.285.881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219.428.644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162,05%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166.897.982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49.955.304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36,89%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6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836613"/>
            <a:ext cx="9144000" cy="5540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3600" b="1" dirty="0" smtClean="0">
                <a:solidFill>
                  <a:srgbClr val="0000FF"/>
                </a:solidFill>
                <a:latin typeface="Calibri" pitchFamily="34" charset="0"/>
              </a:rPr>
              <a:t>5.2 Oskrba s pitno vodo</a:t>
            </a:r>
            <a:endParaRPr lang="sl-SI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62075"/>
            <a:ext cx="9144000" cy="3714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2400" b="1" dirty="0" err="1" smtClean="0">
                <a:solidFill>
                  <a:srgbClr val="0000FF"/>
                </a:solidFill>
                <a:latin typeface="Calibri" pitchFamily="34" charset="0"/>
              </a:rPr>
              <a:t>Vodooskrba</a:t>
            </a:r>
            <a:r>
              <a:rPr lang="sl-SI" sz="2400" b="1" dirty="0" smtClean="0">
                <a:solidFill>
                  <a:srgbClr val="0000FF"/>
                </a:solidFill>
                <a:latin typeface="Calibri" pitchFamily="34" charset="0"/>
              </a:rPr>
              <a:t> Pomurja – sistem B </a:t>
            </a:r>
            <a:endParaRPr lang="sl-SI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8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57200" y="1905001"/>
            <a:ext cx="8050213" cy="11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/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Stanje projekta: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Podpisane vse pogodbe o sofinanciranju</a:t>
            </a: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Gradbena dela se izvajajo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eaLnBrk="0" hangingPunct="0"/>
            <a:endParaRPr lang="sl-SI" sz="24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0152"/>
              </p:ext>
            </p:extLst>
          </p:nvPr>
        </p:nvGraphicFramePr>
        <p:xfrm>
          <a:off x="3061703" y="3219450"/>
          <a:ext cx="5956300" cy="2065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2565"/>
                <a:gridCol w="875367"/>
                <a:gridCol w="951486"/>
                <a:gridCol w="1078350"/>
                <a:gridCol w="938799"/>
                <a:gridCol w="789733"/>
              </a:tblGrid>
              <a:tr h="1294071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Operacija / projekt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Datum odločbe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Skupna vrednost projekta              (v EUR)</a:t>
                      </a:r>
                      <a:endParaRPr lang="sv-SE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Delež EU   v odločbi                            (v EUR)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Skupna izplačila od 2007 do 30.4.2014           delež EU                 (v EUR)</a:t>
                      </a:r>
                      <a:endParaRPr lang="pl-PL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%    realizacije             (izplačila/ delež EU v odločbi )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6=5/4</a:t>
                      </a:r>
                      <a:endParaRPr lang="sl-SI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Oskrba s pitno vodo Pomurja - Sistem B</a:t>
                      </a:r>
                      <a:endParaRPr lang="pt-BR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25.7.2013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49.549.480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28.529.129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Arial C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3.153.570</a:t>
                      </a:r>
                      <a:endParaRPr lang="sl-SI" sz="1100" b="1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11,1%</a:t>
                      </a:r>
                      <a:endParaRPr lang="sl-SI" sz="11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" y="4006480"/>
            <a:ext cx="3026103" cy="2851520"/>
          </a:xfrm>
          <a:prstGeom prst="rect">
            <a:avLst/>
          </a:prstGeom>
        </p:spPr>
      </p:pic>
      <p:pic>
        <p:nvPicPr>
          <p:cNvPr id="9" name="Picture 2" descr="Zemljevid - povezav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613858" y="5762702"/>
            <a:ext cx="1487279" cy="10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6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8"/>
          <p:cNvSpPr txBox="1">
            <a:spLocks/>
          </p:cNvSpPr>
          <p:nvPr/>
        </p:nvSpPr>
        <p:spPr>
          <a:xfrm>
            <a:off x="457200" y="950930"/>
            <a:ext cx="8229600" cy="80022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dirty="0" smtClean="0">
                <a:solidFill>
                  <a:srgbClr val="0000FF"/>
                </a:solidFill>
                <a:latin typeface="+mj-lt"/>
              </a:rPr>
              <a:t>VSEBINA</a:t>
            </a:r>
          </a:p>
        </p:txBody>
      </p:sp>
      <p:sp>
        <p:nvSpPr>
          <p:cNvPr id="4" name="Ograda vsebine 9"/>
          <p:cNvSpPr txBox="1">
            <a:spLocks/>
          </p:cNvSpPr>
          <p:nvPr/>
        </p:nvSpPr>
        <p:spPr>
          <a:xfrm>
            <a:off x="457200" y="2244724"/>
            <a:ext cx="8229600" cy="3698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solidFill>
                  <a:srgbClr val="0000FF"/>
                </a:solidFill>
              </a:rPr>
              <a:t>Splošni pregled izvajanja okoljskih projektov</a:t>
            </a:r>
          </a:p>
          <a:p>
            <a:r>
              <a:rPr lang="sl-SI" dirty="0" smtClean="0">
                <a:solidFill>
                  <a:srgbClr val="0000FF"/>
                </a:solidFill>
              </a:rPr>
              <a:t>RP 4. Ravnanje s komunalnimi odpadki</a:t>
            </a:r>
          </a:p>
          <a:p>
            <a:r>
              <a:rPr lang="sl-SI" dirty="0" smtClean="0">
                <a:solidFill>
                  <a:srgbClr val="0000FF"/>
                </a:solidFill>
              </a:rPr>
              <a:t>RP 5. Varovanje voda</a:t>
            </a:r>
          </a:p>
          <a:p>
            <a:pPr lvl="1"/>
            <a:r>
              <a:rPr lang="sl-SI" dirty="0" smtClean="0">
                <a:solidFill>
                  <a:srgbClr val="0000FF"/>
                </a:solidFill>
              </a:rPr>
              <a:t>Odvajanje in čiščenje odpadne vode</a:t>
            </a:r>
          </a:p>
          <a:p>
            <a:pPr lvl="1"/>
            <a:r>
              <a:rPr lang="sl-SI" dirty="0" smtClean="0">
                <a:solidFill>
                  <a:srgbClr val="0000FF"/>
                </a:solidFill>
              </a:rPr>
              <a:t>Oskrba s pitno vodo</a:t>
            </a:r>
          </a:p>
          <a:p>
            <a:pPr lvl="1"/>
            <a:r>
              <a:rPr lang="sl-SI" dirty="0" smtClean="0">
                <a:solidFill>
                  <a:srgbClr val="0000FF"/>
                </a:solidFill>
              </a:rPr>
              <a:t>Zmanjšanje škodljivega delovanja voda</a:t>
            </a:r>
          </a:p>
          <a:p>
            <a:pPr>
              <a:buFont typeface="Arial" charset="0"/>
              <a:buNone/>
            </a:pPr>
            <a:endParaRPr lang="sl-SI" dirty="0" smtClean="0">
              <a:solidFill>
                <a:srgbClr val="0000FF"/>
              </a:solidFill>
            </a:endParaRPr>
          </a:p>
        </p:txBody>
      </p:sp>
      <p:pic>
        <p:nvPicPr>
          <p:cNvPr id="5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613858" y="5762702"/>
            <a:ext cx="1487279" cy="10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1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836613"/>
            <a:ext cx="9144000" cy="5540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3600" b="1" dirty="0" smtClean="0">
                <a:solidFill>
                  <a:srgbClr val="0000FF"/>
                </a:solidFill>
                <a:latin typeface="Calibri" pitchFamily="34" charset="0"/>
              </a:rPr>
              <a:t>5.2 Oskrba s pitno vodo</a:t>
            </a:r>
            <a:endParaRPr lang="sl-SI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62075"/>
            <a:ext cx="9144000" cy="3714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2400" b="1" dirty="0" err="1" smtClean="0">
                <a:solidFill>
                  <a:srgbClr val="0000FF"/>
                </a:solidFill>
                <a:latin typeface="Calibri" pitchFamily="34" charset="0"/>
              </a:rPr>
              <a:t>Vodooskrba</a:t>
            </a:r>
            <a:r>
              <a:rPr lang="sl-SI" sz="2400" b="1" dirty="0" smtClean="0">
                <a:solidFill>
                  <a:srgbClr val="0000FF"/>
                </a:solidFill>
                <a:latin typeface="Calibri" pitchFamily="34" charset="0"/>
              </a:rPr>
              <a:t> v Šaleški dolini</a:t>
            </a:r>
            <a:endParaRPr lang="sl-SI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8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57200" y="1905001"/>
            <a:ext cx="8050213" cy="23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/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Stanje projekta: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Vse pogodbe o sofinanciranju podpisane</a:t>
            </a: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Gradbena dela se izvajajo </a:t>
            </a:r>
          </a:p>
          <a:p>
            <a:pPr eaLnBrk="0" hangingPunct="0"/>
            <a:endParaRPr lang="sl-SI" sz="24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65401"/>
              </p:ext>
            </p:extLst>
          </p:nvPr>
        </p:nvGraphicFramePr>
        <p:xfrm>
          <a:off x="152400" y="3200400"/>
          <a:ext cx="5956300" cy="2000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2565"/>
                <a:gridCol w="875367"/>
                <a:gridCol w="951486"/>
                <a:gridCol w="1078350"/>
                <a:gridCol w="938799"/>
                <a:gridCol w="789733"/>
              </a:tblGrid>
              <a:tr h="10572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Operacija / projekt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Datum odločbe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v-SE" sz="11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Skupna vrednost projekta              (v 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Delež EU   v odločbi                            (v 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l-PL" sz="1100" b="1" u="none" strike="noStrike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Skupna izplačila od 2007 do 30.4.2014           delež EU                 (v 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   realizacije             (izplačila/ delež EU v odločbi 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6=5/4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1" u="none" strike="noStrike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Oskrba s pitno vodo v Šaleški dolini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1" u="none" strike="noStrike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9.2.2011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1" u="none" strike="noStrike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41.487.453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23.935.667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7.434.826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l-SI" sz="11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56" y="5207142"/>
            <a:ext cx="2201144" cy="165085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" y="5200650"/>
            <a:ext cx="2555081" cy="16573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49" y="3200400"/>
            <a:ext cx="2657475" cy="199310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5193506"/>
            <a:ext cx="2219325" cy="1664494"/>
          </a:xfrm>
          <a:prstGeom prst="rect">
            <a:avLst/>
          </a:prstGeom>
        </p:spPr>
      </p:pic>
      <p:pic>
        <p:nvPicPr>
          <p:cNvPr id="12" name="Picture 2" descr="Zemljevid - povezav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613858" y="5762702"/>
            <a:ext cx="1487279" cy="10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836613"/>
            <a:ext cx="9144000" cy="5540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3600" b="1" dirty="0" smtClean="0">
                <a:solidFill>
                  <a:srgbClr val="0000FF"/>
                </a:solidFill>
                <a:latin typeface="Calibri" pitchFamily="34" charset="0"/>
              </a:rPr>
              <a:t>5.3 Zmanjšanje škodljivega delovanja voda</a:t>
            </a:r>
            <a:endParaRPr lang="sl-SI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62075"/>
            <a:ext cx="9144000" cy="3714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l-SI" sz="2400" b="1" dirty="0" smtClean="0">
                <a:solidFill>
                  <a:srgbClr val="0000FF"/>
                </a:solidFill>
                <a:latin typeface="Calibri" pitchFamily="34" charset="0"/>
              </a:rPr>
              <a:t>Vsi projekti</a:t>
            </a:r>
            <a:endParaRPr lang="sl-SI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8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57200" y="1905001"/>
            <a:ext cx="8050213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/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Stanje prednostne usmeritev:</a:t>
            </a:r>
            <a:endParaRPr lang="sl-SI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3 izdane odločbe (RE + OC)</a:t>
            </a:r>
          </a:p>
          <a:p>
            <a:pPr marL="342900" indent="-342900" eaLnBrk="0" hangingPunct="0">
              <a:buFontTx/>
              <a:buChar char="-"/>
            </a:pPr>
            <a:r>
              <a:rPr lang="sl-SI" sz="2400" dirty="0">
                <a:solidFill>
                  <a:srgbClr val="0000FF"/>
                </a:solidFill>
                <a:latin typeface="Calibri" pitchFamily="34" charset="0"/>
              </a:rPr>
              <a:t>V teku javna naročila na projektu </a:t>
            </a:r>
            <a:r>
              <a:rPr lang="sl-SI" sz="2400" dirty="0" smtClean="0">
                <a:solidFill>
                  <a:srgbClr val="0000FF"/>
                </a:solidFill>
                <a:latin typeface="Calibri" pitchFamily="34" charset="0"/>
              </a:rPr>
              <a:t>Drava</a:t>
            </a:r>
          </a:p>
          <a:p>
            <a:pPr eaLnBrk="0" hangingPunct="0"/>
            <a:endParaRPr lang="sl-SI" sz="24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56981"/>
              </p:ext>
            </p:extLst>
          </p:nvPr>
        </p:nvGraphicFramePr>
        <p:xfrm>
          <a:off x="76199" y="3624036"/>
          <a:ext cx="8936248" cy="2548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274"/>
                <a:gridCol w="523875"/>
                <a:gridCol w="1114425"/>
                <a:gridCol w="590550"/>
                <a:gridCol w="942975"/>
                <a:gridCol w="838200"/>
                <a:gridCol w="1162050"/>
                <a:gridCol w="1123950"/>
                <a:gridCol w="847725"/>
                <a:gridCol w="696224"/>
              </a:tblGrid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PREDNOSTNA USMERITEV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RE / OC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RAZPOLOŽLJIVE PRAVICE PORABE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ŠTEVILO ODLOČB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SKUPNA VREDNOST PROJEKTOV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delež EU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ODSTOTEK  DODELJENIH PRAVIC PORABE</a:t>
                      </a:r>
                      <a:endParaRPr lang="sl-SI" sz="1100" b="1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SKLENJENE POGODBE O SOFINANCIRANJU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ČRPANJE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baseline="0">
                          <a:solidFill>
                            <a:srgbClr val="0000FF"/>
                          </a:solidFill>
                          <a:effectLst/>
                        </a:rPr>
                        <a:t>ČRPANJE V %</a:t>
                      </a:r>
                      <a:endParaRPr lang="sl-SI" sz="1100" b="1" i="0" u="none" strike="noStrike" baseline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6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7 = 6 / 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0" i="0" u="none" strike="noStrike" baseline="0" dirty="0">
                          <a:solidFill>
                            <a:srgbClr val="0000FF"/>
                          </a:solidFill>
                          <a:effectLst/>
                        </a:rPr>
                        <a:t>10 = 9 / 3</a:t>
                      </a:r>
                      <a:endParaRPr lang="sl-SI" sz="1100" b="0" i="0" u="none" strike="noStrike" baseline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7070" marR="7070" marT="707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6014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POPLAVNA VARNOST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RE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74.233.042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78.496.907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66.043.026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88,97%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50.745.568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28.698.326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38,66%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6014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POPLAVNA VARNOST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OC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38.371.234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21.834.185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13.258.652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501.024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838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SKUPAJ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74.233.042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116.868.141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87.877.211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118,38%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64.004.220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29.199.350</a:t>
                      </a:r>
                    </a:p>
                  </a:txBody>
                  <a:tcPr marL="9525" marR="857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39,33%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9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grada vsebine 9"/>
          <p:cNvSpPr txBox="1">
            <a:spLocks/>
          </p:cNvSpPr>
          <p:nvPr/>
        </p:nvSpPr>
        <p:spPr bwMode="auto">
          <a:xfrm>
            <a:off x="323850" y="3121464"/>
            <a:ext cx="8640763" cy="73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sl-SI" sz="3200" dirty="0" smtClean="0">
                <a:solidFill>
                  <a:srgbClr val="0000FF"/>
                </a:solidFill>
                <a:latin typeface="+mn-lt"/>
                <a:cs typeface="+mn-cs"/>
              </a:rPr>
              <a:t>Hvala za pozornost!</a:t>
            </a:r>
            <a:endParaRPr lang="sl-SI" sz="32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sl-SI" sz="32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5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613858" y="5762702"/>
            <a:ext cx="1487279" cy="10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2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8"/>
          <p:cNvSpPr txBox="1">
            <a:spLocks/>
          </p:cNvSpPr>
          <p:nvPr/>
        </p:nvSpPr>
        <p:spPr>
          <a:xfrm>
            <a:off x="457200" y="950930"/>
            <a:ext cx="8229600" cy="80022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dirty="0" smtClean="0">
                <a:solidFill>
                  <a:srgbClr val="0000FF"/>
                </a:solidFill>
                <a:latin typeface="+mj-lt"/>
              </a:rPr>
              <a:t>SPLOŠNI PREGLED IZVAJANJA PROJEKTOV</a:t>
            </a:r>
          </a:p>
        </p:txBody>
      </p:sp>
      <p:sp>
        <p:nvSpPr>
          <p:cNvPr id="4" name="Ograda vsebine 9"/>
          <p:cNvSpPr txBox="1">
            <a:spLocks/>
          </p:cNvSpPr>
          <p:nvPr/>
        </p:nvSpPr>
        <p:spPr>
          <a:xfrm>
            <a:off x="457200" y="3463925"/>
            <a:ext cx="8229600" cy="133667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3600" b="1" dirty="0" smtClean="0">
                <a:solidFill>
                  <a:srgbClr val="00B050"/>
                </a:solidFill>
              </a:rPr>
              <a:t>Prikaz napredka pri izvajanju okoljskih kohezijskih projektov (primerjava po letih)</a:t>
            </a:r>
          </a:p>
          <a:p>
            <a:pPr>
              <a:buFont typeface="Arial" charset="0"/>
              <a:buNone/>
            </a:pPr>
            <a:endParaRPr lang="sl-SI" dirty="0" smtClean="0">
              <a:solidFill>
                <a:srgbClr val="0000FF"/>
              </a:solidFill>
            </a:endParaRPr>
          </a:p>
        </p:txBody>
      </p:sp>
      <p:pic>
        <p:nvPicPr>
          <p:cNvPr id="5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613858" y="5762702"/>
            <a:ext cx="1487279" cy="10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351651"/>
            <a:ext cx="279717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slov 8"/>
          <p:cNvSpPr txBox="1">
            <a:spLocks/>
          </p:cNvSpPr>
          <p:nvPr/>
        </p:nvSpPr>
        <p:spPr bwMode="auto">
          <a:xfrm>
            <a:off x="457200" y="6614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OP ROPI 2007 – 2013  </a:t>
            </a:r>
            <a:endParaRPr lang="sl-SI" sz="44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14363" r="36491" b="15747"/>
          <a:stretch>
            <a:fillRect/>
          </a:stretch>
        </p:blipFill>
        <p:spPr bwMode="auto">
          <a:xfrm>
            <a:off x="6732240" y="1700808"/>
            <a:ext cx="2118256" cy="257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30821"/>
              </p:ext>
            </p:extLst>
          </p:nvPr>
        </p:nvGraphicFramePr>
        <p:xfrm>
          <a:off x="250428" y="2249549"/>
          <a:ext cx="4321176" cy="2767013"/>
        </p:xfrm>
        <a:graphic>
          <a:graphicData uri="http://schemas.openxmlformats.org/drawingml/2006/table">
            <a:tbl>
              <a:tblPr/>
              <a:tblGrid>
                <a:gridCol w="2527480"/>
                <a:gridCol w="1141443"/>
                <a:gridCol w="652253"/>
              </a:tblGrid>
              <a:tr h="366874">
                <a:tc>
                  <a:txBody>
                    <a:bodyPr/>
                    <a:lstStyle/>
                    <a:p>
                      <a:pPr rtl="0"/>
                      <a:r>
                        <a:rPr lang="sl-SI" sz="1100" b="1" dirty="0"/>
                        <a:t>Razvojna prioriteta/prednostna usmeritev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l-SI" sz="1100" b="1" dirty="0"/>
                        <a:t>Sredstva EU</a:t>
                      </a:r>
                      <a:r>
                        <a:rPr lang="sl-SI" sz="1100" dirty="0"/>
                        <a:t>  </a:t>
                      </a:r>
                      <a:r>
                        <a:rPr lang="sl-SI" sz="1100" b="1" dirty="0"/>
                        <a:t>v EUR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sz="1100" b="1" dirty="0"/>
                        <a:t>% OP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2412">
                <a:tc>
                  <a:txBody>
                    <a:bodyPr/>
                    <a:lstStyle/>
                    <a:p>
                      <a:pPr algn="l" rtl="0"/>
                      <a:r>
                        <a:rPr lang="sl-SI" sz="1100" b="1" dirty="0"/>
                        <a:t>1. Železniška infrastruktura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l-SI" sz="1100" b="1" dirty="0"/>
                        <a:t>449.567.581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sz="1100" b="1" dirty="0"/>
                        <a:t>29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1098">
                <a:tc>
                  <a:txBody>
                    <a:bodyPr/>
                    <a:lstStyle/>
                    <a:p>
                      <a:pPr algn="l" rtl="0"/>
                      <a:r>
                        <a:rPr lang="sv-SE" sz="1100" b="1" dirty="0"/>
                        <a:t>2. Cestna, pomorska in letalska infrastruktura - </a:t>
                      </a:r>
                      <a:r>
                        <a:rPr lang="sv-SE" sz="1100" b="1" dirty="0" smtClean="0"/>
                        <a:t>KS</a:t>
                      </a:r>
                      <a:endParaRPr lang="sv-SE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l-SI" sz="1100" b="1" dirty="0"/>
                        <a:t>220.930.911</a:t>
                      </a:r>
                      <a:r>
                        <a:rPr lang="sl-SI" sz="1100" dirty="0"/>
                        <a:t/>
                      </a:r>
                      <a:br>
                        <a:rPr lang="sl-SI" sz="1100" dirty="0"/>
                      </a:b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sz="1100" b="1" dirty="0"/>
                        <a:t>14</a:t>
                      </a:r>
                      <a:br>
                        <a:rPr lang="sl-SI" sz="1100" b="1" dirty="0"/>
                      </a:b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8103">
                <a:tc>
                  <a:txBody>
                    <a:bodyPr/>
                    <a:lstStyle/>
                    <a:p>
                      <a:pPr rtl="0"/>
                      <a:r>
                        <a:rPr lang="sl-SI" sz="1100" b="1" dirty="0"/>
                        <a:t>3. Prometna infrastruktura - ESRR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l-SI" sz="1100" b="1" dirty="0"/>
                        <a:t>165.529.886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sz="1100" b="1" dirty="0"/>
                        <a:t>10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8103">
                <a:tc>
                  <a:txBody>
                    <a:bodyPr/>
                    <a:lstStyle/>
                    <a:p>
                      <a:pPr rtl="0"/>
                      <a:r>
                        <a:rPr lang="pl-PL" sz="1100" b="1" dirty="0"/>
                        <a:t>4. Ravnanje s komunalnimi odpadki</a:t>
                      </a:r>
                      <a:endParaRPr lang="pl-PL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l-SI" sz="1100" b="1" dirty="0"/>
                        <a:t>155.568.426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sz="1100" b="1" dirty="0"/>
                        <a:t>10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6874">
                <a:tc>
                  <a:txBody>
                    <a:bodyPr/>
                    <a:lstStyle/>
                    <a:p>
                      <a:pPr rtl="0"/>
                      <a:r>
                        <a:rPr lang="sl-SI" sz="1100" b="1" dirty="0"/>
                        <a:t>5. Varstvo okolja - področje voda</a:t>
                      </a:r>
                      <a:r>
                        <a:rPr lang="sl-SI" sz="1100" dirty="0"/>
                        <a:t> </a:t>
                      </a:r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l-SI" sz="1100" b="1" dirty="0"/>
                        <a:t>392.923.166 </a:t>
                      </a:r>
                      <a:r>
                        <a:rPr lang="sl-SI" sz="1100" dirty="0"/>
                        <a:t/>
                      </a:r>
                      <a:br>
                        <a:rPr lang="sl-SI" sz="1100" dirty="0"/>
                      </a:b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sz="1100" b="1" dirty="0"/>
                        <a:t>25</a:t>
                      </a:r>
                      <a:br>
                        <a:rPr lang="sl-SI" sz="1100" b="1" dirty="0"/>
                      </a:b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2412">
                <a:tc>
                  <a:txBody>
                    <a:bodyPr/>
                    <a:lstStyle/>
                    <a:p>
                      <a:pPr rtl="0"/>
                      <a:r>
                        <a:rPr lang="sl-SI" sz="1100" b="1"/>
                        <a:t>6. Trajnostna energija</a:t>
                      </a:r>
                      <a:endParaRPr lang="sl-SI" sz="110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l-SI" sz="1100" b="1" dirty="0"/>
                        <a:t>159.886.553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sz="1100" b="1" dirty="0"/>
                        <a:t>10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1944">
                <a:tc>
                  <a:txBody>
                    <a:bodyPr/>
                    <a:lstStyle/>
                    <a:p>
                      <a:pPr rtl="0"/>
                      <a:r>
                        <a:rPr lang="sl-SI" sz="1100" b="1"/>
                        <a:t>7. Tehnična pomoč - Kohezijski sklad</a:t>
                      </a:r>
                      <a:endParaRPr lang="sl-SI" sz="110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l-SI" sz="1100" dirty="0"/>
                        <a:t>   </a:t>
                      </a:r>
                      <a:r>
                        <a:rPr lang="sl-SI" sz="1100" b="1" dirty="0"/>
                        <a:t>32.693.221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sz="1100" dirty="0"/>
                        <a:t>  </a:t>
                      </a:r>
                      <a:r>
                        <a:rPr lang="sl-SI" sz="1100" b="1" dirty="0"/>
                        <a:t>2</a:t>
                      </a:r>
                      <a:endParaRPr lang="sl-SI" sz="1100" dirty="0"/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9193">
                <a:tc>
                  <a:txBody>
                    <a:bodyPr/>
                    <a:lstStyle/>
                    <a:p>
                      <a:pPr rtl="0"/>
                      <a:r>
                        <a:rPr lang="sl-SI" sz="1100" b="1" dirty="0"/>
                        <a:t>Skupaj</a:t>
                      </a:r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sl-SI" sz="1100" b="1" dirty="0"/>
                        <a:t>1.577.099.744</a:t>
                      </a:r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sz="1100" b="1" dirty="0"/>
                        <a:t>100</a:t>
                      </a:r>
                    </a:p>
                  </a:txBody>
                  <a:tcPr marL="31509" marR="31509" marT="15756" marB="15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Pravokotnik 12"/>
          <p:cNvSpPr/>
          <p:nvPr/>
        </p:nvSpPr>
        <p:spPr>
          <a:xfrm>
            <a:off x="34528" y="3617974"/>
            <a:ext cx="4679950" cy="647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4572000" y="3580706"/>
            <a:ext cx="935038" cy="7207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dirty="0" smtClean="0">
                <a:solidFill>
                  <a:srgbClr val="0000FF"/>
                </a:solidFill>
                <a:latin typeface="+mj-lt"/>
              </a:rPr>
              <a:t>MKO</a:t>
            </a:r>
            <a:endParaRPr lang="sl-SI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3059832" y="3861048"/>
            <a:ext cx="864096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3314"/>
              </p:ext>
            </p:extLst>
          </p:nvPr>
        </p:nvGraphicFramePr>
        <p:xfrm>
          <a:off x="5148064" y="4797152"/>
          <a:ext cx="3384748" cy="1417955"/>
        </p:xfrm>
        <a:graphic>
          <a:graphicData uri="http://schemas.openxmlformats.org/drawingml/2006/table">
            <a:tbl>
              <a:tblPr/>
              <a:tblGrid>
                <a:gridCol w="1872580"/>
                <a:gridCol w="1512168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Odvajanje in čiščenje odpadnih vod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183.282.780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Oskrba s pitno vodo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135.407.344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Zmanjšanje škodljivega delovanja voda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74.233.042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Raven puščični povezovalnik 6"/>
          <p:cNvCxnSpPr>
            <a:stCxn id="3" idx="5"/>
          </p:cNvCxnSpPr>
          <p:nvPr/>
        </p:nvCxnSpPr>
        <p:spPr>
          <a:xfrm>
            <a:off x="3797384" y="4168361"/>
            <a:ext cx="1350680" cy="62879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214263" y="5432611"/>
            <a:ext cx="4500215" cy="10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l-SI" sz="2000" dirty="0">
                <a:solidFill>
                  <a:srgbClr val="0000FF"/>
                </a:solidFill>
                <a:latin typeface="Calibri" pitchFamily="34" charset="0"/>
              </a:rPr>
              <a:t>Prejemniki (upravičenci) sredstev so   občine </a:t>
            </a:r>
            <a:r>
              <a:rPr lang="sl-SI" sz="2000" dirty="0" smtClean="0">
                <a:solidFill>
                  <a:srgbClr val="0000FF"/>
                </a:solidFill>
                <a:latin typeface="Calibri" pitchFamily="34" charset="0"/>
              </a:rPr>
              <a:t>– </a:t>
            </a:r>
            <a:r>
              <a:rPr lang="sl-SI" sz="2000" dirty="0">
                <a:solidFill>
                  <a:srgbClr val="0000FF"/>
                </a:solidFill>
                <a:latin typeface="Calibri" pitchFamily="34" charset="0"/>
              </a:rPr>
              <a:t>lokalna javna </a:t>
            </a:r>
            <a:r>
              <a:rPr lang="sl-SI" sz="2000" dirty="0" smtClean="0">
                <a:solidFill>
                  <a:srgbClr val="0000FF"/>
                </a:solidFill>
                <a:latin typeface="Calibri" pitchFamily="34" charset="0"/>
              </a:rPr>
              <a:t>infrastruktura in MKO</a:t>
            </a:r>
            <a:endParaRPr lang="sl-SI" sz="20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4" y="1835150"/>
            <a:ext cx="8046336" cy="4971226"/>
          </a:xfrm>
          <a:prstGeom prst="rect">
            <a:avLst/>
          </a:prstGeom>
        </p:spPr>
      </p:pic>
      <p:sp>
        <p:nvSpPr>
          <p:cNvPr id="9" name="Ograda vsebine 9"/>
          <p:cNvSpPr txBox="1">
            <a:spLocks/>
          </p:cNvSpPr>
          <p:nvPr/>
        </p:nvSpPr>
        <p:spPr bwMode="auto">
          <a:xfrm>
            <a:off x="608838" y="1772816"/>
            <a:ext cx="5040560" cy="149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l-SI" dirty="0" smtClean="0">
                <a:solidFill>
                  <a:srgbClr val="0000FF"/>
                </a:solidFill>
              </a:rPr>
              <a:t>Občine z odločbami za okoljske projekte: 157 občin</a:t>
            </a:r>
          </a:p>
          <a:p>
            <a:pPr>
              <a:spcBef>
                <a:spcPts val="0"/>
              </a:spcBef>
              <a:defRPr/>
            </a:pPr>
            <a:r>
              <a:rPr lang="sl-SI" dirty="0" smtClean="0">
                <a:solidFill>
                  <a:srgbClr val="0000FF"/>
                </a:solidFill>
              </a:rPr>
              <a:t>Razdelitev po področjih: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rgbClr val="0000FF"/>
                </a:solidFill>
              </a:rPr>
              <a:t>Ravnanje s komunalnimi odpadki: 92 občin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rgbClr val="0000FF"/>
                </a:solidFill>
              </a:rPr>
              <a:t>Odvajanje in čiščenje odpadnih vod: 63 občin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rgbClr val="0000FF"/>
                </a:solidFill>
              </a:rPr>
              <a:t>Oskrba s pitno vodo: 71 občin</a:t>
            </a:r>
            <a:endParaRPr lang="sl-SI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sl-SI" dirty="0">
              <a:solidFill>
                <a:srgbClr val="0000FF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sl-SI" dirty="0">
              <a:solidFill>
                <a:srgbClr val="0000FF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sl-SI" dirty="0">
              <a:solidFill>
                <a:srgbClr val="0000FF"/>
              </a:solidFill>
            </a:endParaRPr>
          </a:p>
        </p:txBody>
      </p:sp>
      <p:sp>
        <p:nvSpPr>
          <p:cNvPr id="10" name="Naslov 8"/>
          <p:cNvSpPr txBox="1">
            <a:spLocks/>
          </p:cNvSpPr>
          <p:nvPr/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Občine z odločbami OP ROPI </a:t>
            </a:r>
          </a:p>
        </p:txBody>
      </p:sp>
    </p:spTree>
    <p:extLst>
      <p:ext uri="{BB962C8B-B14F-4D97-AF65-F5344CB8AC3E}">
        <p14:creationId xmlns:p14="http://schemas.microsoft.com/office/powerpoint/2010/main" val="24318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8"/>
          <p:cNvSpPr txBox="1">
            <a:spLocks/>
          </p:cNvSpPr>
          <p:nvPr/>
        </p:nvSpPr>
        <p:spPr bwMode="auto">
          <a:xfrm>
            <a:off x="753294" y="1052736"/>
            <a:ext cx="7916246" cy="9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Odločbe o dodelitvi sredstev za okoljske projekte OP ROPI </a:t>
            </a:r>
            <a:r>
              <a:rPr lang="sl-SI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-1</a:t>
            </a:r>
          </a:p>
        </p:txBody>
      </p:sp>
      <p:pic>
        <p:nvPicPr>
          <p:cNvPr id="8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613858" y="5762702"/>
            <a:ext cx="1487279" cy="10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958598"/>
              </p:ext>
            </p:extLst>
          </p:nvPr>
        </p:nvGraphicFramePr>
        <p:xfrm>
          <a:off x="1403648" y="2276872"/>
          <a:ext cx="5976664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09416"/>
              </p:ext>
            </p:extLst>
          </p:nvPr>
        </p:nvGraphicFramePr>
        <p:xfrm>
          <a:off x="1403648" y="5452103"/>
          <a:ext cx="5616624" cy="784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0006"/>
                <a:gridCol w="1526618"/>
              </a:tblGrid>
              <a:tr h="174303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400" b="1" kern="1200" cap="all" baseline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skupaj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število izdanih rednih odločb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4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36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1" kern="1200" cap="all" baseline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izdane odločbe dodatnih pravic porabe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4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14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2627784" y="242088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cap="all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Število izdanih odločb</a:t>
            </a:r>
          </a:p>
        </p:txBody>
      </p:sp>
    </p:spTree>
    <p:extLst>
      <p:ext uri="{BB962C8B-B14F-4D97-AF65-F5344CB8AC3E}">
        <p14:creationId xmlns:p14="http://schemas.microsoft.com/office/powerpoint/2010/main" val="26783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613858" y="5762702"/>
            <a:ext cx="1487279" cy="10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00767"/>
              </p:ext>
            </p:extLst>
          </p:nvPr>
        </p:nvGraphicFramePr>
        <p:xfrm>
          <a:off x="1403648" y="5452103"/>
          <a:ext cx="5616624" cy="1221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0006"/>
                <a:gridCol w="1526618"/>
              </a:tblGrid>
              <a:tr h="174303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400" b="1" kern="1200" cap="all" baseline="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Skupaj (</a:t>
                      </a:r>
                      <a:r>
                        <a:rPr lang="sl-SI" sz="1400" b="1" kern="1200" cap="all" baseline="0" dirty="0" err="1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eur</a:t>
                      </a:r>
                      <a:r>
                        <a:rPr lang="sl-SI" sz="1400" b="1" kern="1200" cap="all" baseline="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  <a:endParaRPr lang="sl-SI" sz="1400" b="1" kern="1200" cap="all" baseline="0" dirty="0">
                        <a:solidFill>
                          <a:srgbClr val="0000FF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b="1" kern="1200" cap="all" baseline="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VREDNOST </a:t>
                      </a:r>
                      <a:r>
                        <a:rPr lang="sl-SI" sz="14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izdanih rednih odločb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sl-SI" sz="14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584.767.398,76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1" kern="1200" cap="all" baseline="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Vrednost izdanih odločb </a:t>
                      </a:r>
                      <a:r>
                        <a:rPr lang="pl-PL" sz="14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dodatnih pravic porabe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kern="1200" cap="all" baseline="0" dirty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182.557.759,44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 kern="1200" cap="all" baseline="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SKUPAJ</a:t>
                      </a:r>
                      <a:endParaRPr lang="pl-PL" sz="1400" b="1" kern="1200" cap="all" baseline="0" dirty="0">
                        <a:solidFill>
                          <a:srgbClr val="0000FF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kern="1200" cap="all" baseline="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767.325.158,20</a:t>
                      </a:r>
                      <a:endParaRPr lang="sl-SI" sz="1400" b="1" kern="1200" cap="all" baseline="0" dirty="0">
                        <a:solidFill>
                          <a:srgbClr val="0000FF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1835696" y="249289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cap="all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VREDNOST </a:t>
            </a:r>
            <a:r>
              <a:rPr lang="sl-SI" sz="1400" b="1" cap="all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izdanih odločb</a:t>
            </a:r>
          </a:p>
        </p:txBody>
      </p:sp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489631"/>
              </p:ext>
            </p:extLst>
          </p:nvPr>
        </p:nvGraphicFramePr>
        <p:xfrm>
          <a:off x="796699" y="1991420"/>
          <a:ext cx="6817160" cy="35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Naslov 8"/>
          <p:cNvSpPr txBox="1">
            <a:spLocks/>
          </p:cNvSpPr>
          <p:nvPr/>
        </p:nvSpPr>
        <p:spPr bwMode="auto">
          <a:xfrm>
            <a:off x="748705" y="980728"/>
            <a:ext cx="7916246" cy="9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Odločbe o dodelitvi sredstev za okoljske projekte OP ROPI </a:t>
            </a:r>
            <a:r>
              <a:rPr lang="sl-SI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7137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8"/>
          <p:cNvSpPr txBox="1">
            <a:spLocks/>
          </p:cNvSpPr>
          <p:nvPr/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Pogodbe o sofinanciranju </a:t>
            </a:r>
            <a:r>
              <a:rPr lang="sl-SI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-1</a:t>
            </a:r>
            <a:r>
              <a:rPr lang="sl-SI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164388" y="5430220"/>
            <a:ext cx="19367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03430"/>
              </p:ext>
            </p:extLst>
          </p:nvPr>
        </p:nvGraphicFramePr>
        <p:xfrm>
          <a:off x="107504" y="5787350"/>
          <a:ext cx="7056884" cy="737994"/>
        </p:xfrm>
        <a:graphic>
          <a:graphicData uri="http://schemas.openxmlformats.org/drawingml/2006/table">
            <a:tbl>
              <a:tblPr/>
              <a:tblGrid>
                <a:gridCol w="535822"/>
                <a:gridCol w="877836"/>
                <a:gridCol w="832234"/>
                <a:gridCol w="866435"/>
                <a:gridCol w="934837"/>
                <a:gridCol w="934837"/>
                <a:gridCol w="1048842"/>
                <a:gridCol w="1026041"/>
              </a:tblGrid>
              <a:tr h="25048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Leto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750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EU delež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5.241.586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38.946.824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22.661.486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47.436.771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49.036.959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286.737.321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121.788.411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733166"/>
              </p:ext>
            </p:extLst>
          </p:nvPr>
        </p:nvGraphicFramePr>
        <p:xfrm>
          <a:off x="1043608" y="1556792"/>
          <a:ext cx="602449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53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-KS-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>
            <a:fillRect/>
          </a:stretch>
        </p:blipFill>
        <p:spPr bwMode="auto">
          <a:xfrm>
            <a:off x="6215272" y="239513"/>
            <a:ext cx="279717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8"/>
          <p:cNvSpPr txBox="1">
            <a:spLocks/>
          </p:cNvSpPr>
          <p:nvPr/>
        </p:nvSpPr>
        <p:spPr bwMode="auto">
          <a:xfrm>
            <a:off x="422484" y="6803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Pogodbe o sofinanciranju </a:t>
            </a:r>
            <a:r>
              <a:rPr lang="sl-SI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-2</a:t>
            </a:r>
          </a:p>
        </p:txBody>
      </p:sp>
      <p:pic>
        <p:nvPicPr>
          <p:cNvPr id="8" name="Picture 2" descr="Zemljevid - poveza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43536" b="5453"/>
          <a:stretch>
            <a:fillRect/>
          </a:stretch>
        </p:blipFill>
        <p:spPr bwMode="auto">
          <a:xfrm>
            <a:off x="7164388" y="5430220"/>
            <a:ext cx="19367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70472"/>
              </p:ext>
            </p:extLst>
          </p:nvPr>
        </p:nvGraphicFramePr>
        <p:xfrm>
          <a:off x="207777" y="5763406"/>
          <a:ext cx="6956611" cy="702052"/>
        </p:xfrm>
        <a:graphic>
          <a:graphicData uri="http://schemas.openxmlformats.org/drawingml/2006/table">
            <a:tbl>
              <a:tblPr/>
              <a:tblGrid>
                <a:gridCol w="528208"/>
                <a:gridCol w="865362"/>
                <a:gridCol w="820408"/>
                <a:gridCol w="854123"/>
                <a:gridCol w="921554"/>
                <a:gridCol w="921554"/>
                <a:gridCol w="1033939"/>
                <a:gridCol w="1011463"/>
              </a:tblGrid>
              <a:tr h="23794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Leto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410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EU delež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5.241.586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44.188.410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66.849.896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134.186.668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214.427.845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baseline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514.065.166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635.853.578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084624"/>
              </p:ext>
            </p:extLst>
          </p:nvPr>
        </p:nvGraphicFramePr>
        <p:xfrm>
          <a:off x="1259632" y="1700808"/>
          <a:ext cx="6014233" cy="384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86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2065</TotalTime>
  <Words>1313</Words>
  <Application>Microsoft Office PowerPoint</Application>
  <PresentationFormat>Diaprojekcija na zaslonu (4:3)</PresentationFormat>
  <Paragraphs>519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22</vt:i4>
      </vt:variant>
    </vt:vector>
  </HeadingPairs>
  <TitlesOfParts>
    <vt:vector size="30" baseType="lpstr">
      <vt:lpstr>Arial</vt:lpstr>
      <vt:lpstr>Calibri</vt:lpstr>
      <vt:lpstr>Republika</vt:lpstr>
      <vt:lpstr>Arial CE</vt:lpstr>
      <vt:lpstr>Arial Black</vt:lpstr>
      <vt:lpstr>Times New Roman</vt:lpstr>
      <vt:lpstr>blank</vt:lpstr>
      <vt:lpstr>Custom Design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irenakoz</dc:creator>
  <cp:lastModifiedBy>Blaz Mozetic</cp:lastModifiedBy>
  <cp:revision>241</cp:revision>
  <cp:lastPrinted>2013-04-15T12:57:59Z</cp:lastPrinted>
  <dcterms:created xsi:type="dcterms:W3CDTF">2012-06-07T09:00:52Z</dcterms:created>
  <dcterms:modified xsi:type="dcterms:W3CDTF">2014-05-21T09:02:39Z</dcterms:modified>
</cp:coreProperties>
</file>